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74"/>
  </p:notesMasterIdLst>
  <p:sldIdLst>
    <p:sldId id="332" r:id="rId2"/>
    <p:sldId id="256" r:id="rId3"/>
    <p:sldId id="257" r:id="rId4"/>
    <p:sldId id="320" r:id="rId5"/>
    <p:sldId id="260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0" r:id="rId18"/>
    <p:sldId id="271" r:id="rId19"/>
    <p:sldId id="274" r:id="rId20"/>
    <p:sldId id="323" r:id="rId21"/>
    <p:sldId id="272" r:id="rId22"/>
    <p:sldId id="275" r:id="rId23"/>
    <p:sldId id="276" r:id="rId24"/>
    <p:sldId id="277" r:id="rId25"/>
    <p:sldId id="331" r:id="rId26"/>
    <p:sldId id="330" r:id="rId27"/>
    <p:sldId id="278" r:id="rId28"/>
    <p:sldId id="279" r:id="rId29"/>
    <p:sldId id="280" r:id="rId30"/>
    <p:sldId id="281" r:id="rId31"/>
    <p:sldId id="282" r:id="rId32"/>
    <p:sldId id="283" r:id="rId33"/>
    <p:sldId id="317" r:id="rId34"/>
    <p:sldId id="284" r:id="rId35"/>
    <p:sldId id="285" r:id="rId36"/>
    <p:sldId id="286" r:id="rId37"/>
    <p:sldId id="287" r:id="rId38"/>
    <p:sldId id="288" r:id="rId39"/>
    <p:sldId id="289" r:id="rId40"/>
    <p:sldId id="318" r:id="rId41"/>
    <p:sldId id="319" r:id="rId42"/>
    <p:sldId id="291" r:id="rId43"/>
    <p:sldId id="316" r:id="rId44"/>
    <p:sldId id="294" r:id="rId45"/>
    <p:sldId id="295" r:id="rId46"/>
    <p:sldId id="296" r:id="rId47"/>
    <p:sldId id="297" r:id="rId48"/>
    <p:sldId id="321" r:id="rId49"/>
    <p:sldId id="322" r:id="rId50"/>
    <p:sldId id="324" r:id="rId51"/>
    <p:sldId id="325" r:id="rId52"/>
    <p:sldId id="326" r:id="rId53"/>
    <p:sldId id="32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8" r:id="rId64"/>
    <p:sldId id="309" r:id="rId65"/>
    <p:sldId id="310" r:id="rId66"/>
    <p:sldId id="311" r:id="rId67"/>
    <p:sldId id="307" r:id="rId68"/>
    <p:sldId id="312" r:id="rId69"/>
    <p:sldId id="313" r:id="rId70"/>
    <p:sldId id="314" r:id="rId71"/>
    <p:sldId id="315" r:id="rId72"/>
    <p:sldId id="329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0000"/>
    <a:srgbClr val="FF9900"/>
    <a:srgbClr val="33874F"/>
    <a:srgbClr val="669900"/>
    <a:srgbClr val="00FF00"/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3" d="100"/>
          <a:sy n="63" d="100"/>
        </p:scale>
        <p:origin x="140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FDA88D-A228-4025-9E51-6F613DBCF13D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B096DC-E1CE-4C45-BE74-1FE9F4A40C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94594B-A9B6-4A00-B2FF-835DFA04A772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B7CF4C30-3E69-41F9-BADA-4D6F453818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0516C-0453-4AAF-839D-CCAF11352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9294D-009E-4509-86F7-53B12650C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E4CB6-DB02-4384-A8CA-8657201A6D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16A4B-4B15-4720-B93E-6E2E4FEAE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14E18-6828-48C5-9A80-475603C47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64EE2-E5AC-448D-BCBB-C89E5C388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4E54F-FDA9-4819-A089-85B59641F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7DF25-B721-4D60-BA88-179D070D7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C8290-1B8B-4C3A-8E0A-B8C603C7A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F24EF-C901-423D-A244-59CEAC9AC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B26A7-F694-4ED2-B742-415D3B8C9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274ED-FC92-417D-A636-6ED92BD24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2A054EC6-36F6-40F7-A7C8-35F01AF554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A896-D18F-4C26-85FC-E7C6ED27E4D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IN" dirty="0"/>
              <a:t>CARDIAC POISONS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565F5-67EC-4AB0-B18E-D05428C4358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57200" y="3886200"/>
            <a:ext cx="8001000" cy="1752600"/>
          </a:xfrm>
        </p:spPr>
        <p:txBody>
          <a:bodyPr/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SALINI CHANDRAN</a:t>
            </a:r>
            <a:endParaRPr lang="en-IN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Dept.of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Forensic Medicine &amp; Toxicology</a:t>
            </a:r>
            <a:endParaRPr lang="en-IN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293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u="sng"/>
              <a:t>CNS</a:t>
            </a:r>
            <a:br>
              <a:rPr lang="en-US" sz="4000"/>
            </a:br>
            <a:endParaRPr lang="en-US" sz="4000">
              <a:solidFill>
                <a:srgbClr val="00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38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(EARLY)</a:t>
            </a:r>
            <a:endParaRPr lang="en-US" sz="2800" u="sng"/>
          </a:p>
          <a:p>
            <a:pPr eaLnBrk="1" hangingPunct="1">
              <a:defRPr/>
            </a:pPr>
            <a:r>
              <a:rPr lang="en-US" sz="2800"/>
              <a:t>Miosis</a:t>
            </a:r>
          </a:p>
          <a:p>
            <a:pPr eaLnBrk="1" hangingPunct="1">
              <a:defRPr/>
            </a:pPr>
            <a:r>
              <a:rPr lang="en-US" sz="2800"/>
              <a:t>Confusion</a:t>
            </a:r>
          </a:p>
          <a:p>
            <a:pPr eaLnBrk="1" hangingPunct="1">
              <a:defRPr/>
            </a:pPr>
            <a:r>
              <a:rPr lang="en-US" sz="2800"/>
              <a:t>Sweating</a:t>
            </a:r>
          </a:p>
          <a:p>
            <a:pPr eaLnBrk="1" hangingPunct="1">
              <a:defRPr/>
            </a:pPr>
            <a:r>
              <a:rPr lang="en-US" sz="2800"/>
              <a:t>Ataxia </a:t>
            </a:r>
          </a:p>
          <a:p>
            <a:pPr eaLnBrk="1" hangingPunct="1">
              <a:defRPr/>
            </a:pPr>
            <a:r>
              <a:rPr lang="en-US" sz="2800"/>
              <a:t>Agitation  </a:t>
            </a:r>
          </a:p>
          <a:p>
            <a:pPr eaLnBrk="1" hangingPunct="1">
              <a:defRPr/>
            </a:pPr>
            <a:r>
              <a:rPr lang="en-US" sz="2800"/>
              <a:t>Restlessness</a:t>
            </a:r>
          </a:p>
          <a:p>
            <a:pPr eaLnBrk="1" hangingPunct="1">
              <a:defRPr/>
            </a:pPr>
            <a:r>
              <a:rPr lang="en-US" sz="2800"/>
              <a:t>Hyperthermia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Mydriasis</a:t>
            </a:r>
          </a:p>
          <a:p>
            <a:pPr eaLnBrk="1" hangingPunct="1">
              <a:defRPr/>
            </a:pPr>
            <a:r>
              <a:rPr lang="en-US" sz="2800"/>
              <a:t>Lethargy</a:t>
            </a:r>
          </a:p>
          <a:p>
            <a:pPr eaLnBrk="1" hangingPunct="1">
              <a:defRPr/>
            </a:pPr>
            <a:r>
              <a:rPr lang="en-US" sz="2800"/>
              <a:t>Convulsions </a:t>
            </a:r>
          </a:p>
          <a:p>
            <a:pPr eaLnBrk="1" hangingPunct="1">
              <a:defRPr/>
            </a:pPr>
            <a:r>
              <a:rPr lang="en-US" sz="2800"/>
              <a:t>Coma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100513" y="3246438"/>
            <a:ext cx="184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(LATE)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5029200" y="968375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b="1" u="sng">
                <a:solidFill>
                  <a:srgbClr val="00FF00"/>
                </a:solidFill>
                <a:latin typeface="Arial" charset="0"/>
              </a:rPr>
              <a:t>(LATE)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1752600" y="5257800"/>
            <a:ext cx="6003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solidFill>
                  <a:srgbClr val="CC0066"/>
                </a:solidFill>
                <a:latin typeface="Arial" charset="0"/>
              </a:rPr>
              <a:t>DEATH MAY OCCUR FROM </a:t>
            </a:r>
            <a:r>
              <a:rPr lang="en-US" b="1" u="sng">
                <a:solidFill>
                  <a:srgbClr val="CC0066"/>
                </a:solidFill>
                <a:latin typeface="Arial" charset="0"/>
              </a:rPr>
              <a:t>RESPIRATORY</a:t>
            </a:r>
            <a:r>
              <a:rPr lang="en-US" b="1" u="sng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b="1" u="sng">
                <a:solidFill>
                  <a:srgbClr val="CC0066"/>
                </a:solidFill>
                <a:latin typeface="Arial" charset="0"/>
              </a:rPr>
              <a:t>FAILURE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en-US" b="0" u="sng">
                <a:solidFill>
                  <a:schemeClr val="accent1"/>
                </a:solidFill>
              </a:rPr>
              <a:t>CHRONIC POISONING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2743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 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Wheezing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Dyspnoea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Anorexia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Vomiting 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Diarrhoea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Anaemia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Faintness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Tremors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Impaired Memory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Amblyopia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Blindness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Irregularity of heart with extra systoles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Attacks of pain suggesting angina pectoris</a:t>
            </a:r>
          </a:p>
          <a:p>
            <a:pPr eaLnBrk="1" hangingPunct="1">
              <a:defRPr/>
            </a:pPr>
            <a:endParaRPr lang="en-US" sz="28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>
                <a:solidFill>
                  <a:srgbClr val="F7FDE5"/>
                </a:solidFill>
              </a:rPr>
              <a:t>WITHDRAWAL SYMPTOMS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Intense urge to smoke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Anxiety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Impaired concentration and memory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Depression or hostility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Headache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Muscle cramps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Sleep disturbances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appitite and weight gain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Diaphoresis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Rapid respirations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FATAL DOSE :-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50-100mg </a:t>
            </a:r>
            <a:r>
              <a:rPr lang="en-US"/>
              <a:t>of Nicotine                                                                   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to 30gm</a:t>
            </a:r>
            <a:r>
              <a:rPr lang="en-US"/>
              <a:t> of crude tobacco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FATAL PERIOD:-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5-15</a:t>
            </a:r>
            <a:r>
              <a:rPr lang="en-US"/>
              <a:t> minutes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Stomach Wash:</a:t>
            </a:r>
          </a:p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 water containing charcoal ,tannin,or KMnO 4</a:t>
            </a:r>
          </a:p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Purge and colonic washout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 airway</a:t>
            </a:r>
          </a:p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Oxygen</a:t>
            </a:r>
          </a:p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Symptomatic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>
                <a:solidFill>
                  <a:srgbClr val="2BEB3D"/>
                </a:solidFill>
              </a:rPr>
              <a:t>PM APPEARANCES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Those of asphyxia</a:t>
            </a:r>
          </a:p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Brownish froth at mouth and nostrils</a:t>
            </a:r>
          </a:p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Haemorrhagic congestion of GI tract</a:t>
            </a:r>
          </a:p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Pulmonary oedema</a:t>
            </a:r>
          </a:p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Stomach-fragments of seeds</a:t>
            </a:r>
          </a:p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Smell of tobacco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/>
              <a:t>ML IMPORTANCE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Accidental-ingestion,excessive smoking,</a:t>
            </a:r>
          </a:p>
          <a:p>
            <a:pPr eaLnBrk="1" hangingPunct="1">
              <a:defRPr/>
            </a:pPr>
            <a:r>
              <a:rPr lang="en-US" sz="2800"/>
              <a:t>     Applicationof juice or leaves to wound or skin</a:t>
            </a:r>
          </a:p>
          <a:p>
            <a:pPr eaLnBrk="1" hangingPunct="1">
              <a:defRPr/>
            </a:pPr>
            <a:r>
              <a:rPr lang="en-US" sz="2800"/>
              <a:t>Malingering-leaves are soaked in water for some  hours</a:t>
            </a:r>
          </a:p>
          <a:p>
            <a:pPr eaLnBrk="1" hangingPunct="1">
              <a:defRPr/>
            </a:pPr>
            <a:r>
              <a:rPr lang="en-US" sz="2800"/>
              <a:t>Placed in axilla at bedtime</a:t>
            </a:r>
          </a:p>
          <a:p>
            <a:pPr eaLnBrk="1" hangingPunct="1">
              <a:defRPr/>
            </a:pPr>
            <a:r>
              <a:rPr lang="en-US" sz="2800"/>
              <a:t>Held in position by bandage</a:t>
            </a:r>
          </a:p>
          <a:p>
            <a:pPr eaLnBrk="1" hangingPunct="1">
              <a:defRPr/>
            </a:pPr>
            <a:r>
              <a:rPr lang="en-US" sz="2800"/>
              <a:t>Poisonous symptoms next morning</a:t>
            </a:r>
          </a:p>
          <a:p>
            <a:pPr eaLnBrk="1" hangingPunct="1">
              <a:defRPr/>
            </a:pPr>
            <a:r>
              <a:rPr lang="en-US" sz="2800"/>
              <a:t>Suicidal and homicidal RARE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009900"/>
                </a:solidFill>
              </a:rPr>
              <a:t>NERIUM ODORUM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"/>
              <a:defRPr/>
            </a:pPr>
            <a:r>
              <a:rPr lang="en-US" sz="2800" b="1">
                <a:solidFill>
                  <a:srgbClr val="009900"/>
                </a:solidFill>
                <a:effectLst/>
              </a:rPr>
              <a:t>Common oleander pink oleander ,rose laurel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"/>
              <a:defRPr/>
            </a:pPr>
            <a:r>
              <a:rPr lang="en-US" sz="2800" b="1">
                <a:solidFill>
                  <a:srgbClr val="009900"/>
                </a:solidFill>
                <a:effectLst/>
              </a:rPr>
              <a:t>Apocyanceae family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"/>
              <a:defRPr/>
            </a:pPr>
            <a:r>
              <a:rPr lang="en-US" sz="2800" b="1">
                <a:solidFill>
                  <a:srgbClr val="009900"/>
                </a:solidFill>
                <a:effectLst/>
              </a:rPr>
              <a:t>Grows wild in India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"/>
              <a:defRPr/>
            </a:pPr>
            <a:r>
              <a:rPr lang="en-US" sz="2800" b="1">
                <a:solidFill>
                  <a:srgbClr val="009900"/>
                </a:solidFill>
                <a:effectLst/>
              </a:rPr>
              <a:t>Flowers-fragrant, borne in terminal clusters ,white or pink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"/>
              <a:defRPr/>
            </a:pPr>
            <a:r>
              <a:rPr lang="en-US" sz="2800" b="1">
                <a:solidFill>
                  <a:srgbClr val="009900"/>
                </a:solidFill>
                <a:effectLst/>
              </a:rPr>
              <a:t>Leaves-long and pointed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  <p:pic>
        <p:nvPicPr>
          <p:cNvPr id="19461" name="Picture 5" descr="Oleander_Dk_P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9" dur="indefinite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4" dur="indefinite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9" dur="indefinite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4" dur="indefinite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allAtOnce"/>
      <p:bldP spid="59396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/>
              <a:t>          </a:t>
            </a:r>
            <a:endParaRPr lang="en-US" u="sng">
              <a:solidFill>
                <a:srgbClr val="0099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</a:t>
            </a:r>
          </a:p>
        </p:txBody>
      </p:sp>
      <p:pic>
        <p:nvPicPr>
          <p:cNvPr id="20484" name="Picture 4" descr="PinkOleand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All parts of the plant are poisonous</a:t>
            </a:r>
          </a:p>
          <a:p>
            <a:pPr eaLnBrk="1" hangingPunct="1">
              <a:defRPr/>
            </a:pPr>
            <a:r>
              <a:rPr lang="en-US" b="1"/>
              <a:t>Nectar yields poisonous honey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/>
              <a:t>              </a:t>
            </a:r>
            <a:r>
              <a:rPr lang="en-US" b="1" u="sng"/>
              <a:t>ACTIVE PRINCIPLES</a:t>
            </a:r>
          </a:p>
          <a:p>
            <a:pPr eaLnBrk="1" hangingPunct="1">
              <a:buFont typeface="Symbol" panose="05050102010706020507" pitchFamily="18" charset="2"/>
              <a:buNone/>
              <a:defRPr/>
            </a:pPr>
            <a:r>
              <a:rPr lang="en-US" b="1"/>
              <a:t>  Contains cardiac glycosides-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/>
              <a:t>  Oleandrin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/>
              <a:t>  Nerin</a:t>
            </a:r>
            <a:r>
              <a:rPr lang="en-US"/>
              <a:t> 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/>
              <a:t>  Rosagenin</a:t>
            </a:r>
            <a:r>
              <a:rPr lang="en-US"/>
              <a:t> 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/>
              <a:t>  Folinerin</a:t>
            </a:r>
            <a:r>
              <a:rPr lang="en-US"/>
              <a:t> </a:t>
            </a:r>
            <a:endParaRPr lang="en-US" b="1"/>
          </a:p>
          <a:p>
            <a:pPr eaLnBrk="1" hangingPunct="1">
              <a:buFont typeface="Wingdings" pitchFamily="2" charset="2"/>
              <a:buNone/>
              <a:defRPr/>
            </a:pPr>
            <a:endParaRPr lang="en-US" b="1" u="sng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28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CARDIAC POISONS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5400" y="2362200"/>
            <a:ext cx="6400800" cy="3810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                        </a:t>
            </a:r>
            <a:r>
              <a:rPr lang="en-US" b="1" dirty="0" err="1"/>
              <a:t>Nicotiana</a:t>
            </a:r>
            <a:r>
              <a:rPr lang="en-US" b="1" dirty="0"/>
              <a:t> </a:t>
            </a:r>
            <a:r>
              <a:rPr lang="en-US" b="1" dirty="0" err="1"/>
              <a:t>Tabacum</a:t>
            </a:r>
            <a:endParaRPr lang="en-US" b="1" dirty="0"/>
          </a:p>
          <a:p>
            <a:pPr eaLnBrk="1" hangingPunct="1">
              <a:defRPr/>
            </a:pPr>
            <a:r>
              <a:rPr lang="en-US" b="1" dirty="0"/>
              <a:t>                     </a:t>
            </a:r>
            <a:r>
              <a:rPr lang="en-US" b="1" dirty="0" err="1"/>
              <a:t>Nereium</a:t>
            </a:r>
            <a:r>
              <a:rPr lang="en-US" b="1" dirty="0"/>
              <a:t> </a:t>
            </a:r>
            <a:r>
              <a:rPr lang="en-US" b="1" dirty="0" err="1"/>
              <a:t>Odorum</a:t>
            </a:r>
            <a:r>
              <a:rPr lang="en-US" b="1" dirty="0"/>
              <a:t> </a:t>
            </a:r>
          </a:p>
          <a:p>
            <a:pPr eaLnBrk="1" hangingPunct="1">
              <a:defRPr/>
            </a:pPr>
            <a:r>
              <a:rPr lang="en-US" b="1" dirty="0"/>
              <a:t>                      </a:t>
            </a:r>
            <a:r>
              <a:rPr lang="en-US" b="1" dirty="0" err="1"/>
              <a:t>Cerebera</a:t>
            </a:r>
            <a:r>
              <a:rPr lang="en-US" b="1" dirty="0"/>
              <a:t> </a:t>
            </a:r>
            <a:r>
              <a:rPr lang="en-US" b="1" dirty="0" err="1"/>
              <a:t>Thevetia</a:t>
            </a:r>
            <a:r>
              <a:rPr lang="en-US" b="1" dirty="0"/>
              <a:t> </a:t>
            </a:r>
          </a:p>
          <a:p>
            <a:pPr eaLnBrk="1" hangingPunct="1">
              <a:defRPr/>
            </a:pPr>
            <a:r>
              <a:rPr lang="en-US" b="1" dirty="0"/>
              <a:t>                      </a:t>
            </a:r>
            <a:r>
              <a:rPr lang="en-US" b="1" dirty="0" err="1"/>
              <a:t>Cerebera</a:t>
            </a:r>
            <a:r>
              <a:rPr lang="en-US" b="1" dirty="0"/>
              <a:t> </a:t>
            </a:r>
            <a:r>
              <a:rPr lang="en-US" b="1" dirty="0" err="1"/>
              <a:t>Odallum</a:t>
            </a:r>
            <a:endParaRPr lang="en-US" b="1" dirty="0"/>
          </a:p>
          <a:p>
            <a:pPr eaLnBrk="1" hangingPunct="1">
              <a:defRPr/>
            </a:pPr>
            <a:r>
              <a:rPr lang="en-US" b="1" dirty="0"/>
              <a:t>   Aconite</a:t>
            </a:r>
          </a:p>
          <a:p>
            <a:pPr eaLnBrk="1" hangingPunct="1">
              <a:defRPr/>
            </a:pPr>
            <a:r>
              <a:rPr lang="en-US" b="1" dirty="0"/>
              <a:t>    Digitalis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" y="609600"/>
            <a:ext cx="89916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Glycosides are compounds containing a </a:t>
            </a:r>
            <a:r>
              <a:rPr lang="en-US" b="1" dirty="0">
                <a:effectLst/>
              </a:rPr>
              <a:t>carbohydrate</a:t>
            </a:r>
            <a:r>
              <a:rPr lang="en-US" dirty="0">
                <a:effectLst/>
              </a:rPr>
              <a:t> and a </a:t>
            </a:r>
            <a:r>
              <a:rPr lang="en-US" b="1" dirty="0" err="1">
                <a:effectLst/>
              </a:rPr>
              <a:t>noncarbohydrate</a:t>
            </a:r>
            <a:r>
              <a:rPr lang="en-US" dirty="0">
                <a:effectLst/>
              </a:rPr>
              <a:t> residue in the same molecule.</a:t>
            </a:r>
          </a:p>
          <a:p>
            <a:pPr>
              <a:defRPr/>
            </a:pPr>
            <a:r>
              <a:rPr lang="en-US" dirty="0">
                <a:effectLst/>
              </a:rPr>
              <a:t>The carbohydrate residue is attached to a </a:t>
            </a:r>
            <a:r>
              <a:rPr lang="en-US" dirty="0" err="1">
                <a:effectLst/>
              </a:rPr>
              <a:t>noncarbohydrate</a:t>
            </a:r>
            <a:r>
              <a:rPr lang="en-US" dirty="0">
                <a:effectLst/>
              </a:rPr>
              <a:t> residue or </a:t>
            </a:r>
            <a:r>
              <a:rPr lang="en-US" b="1" dirty="0">
                <a:effectLst/>
              </a:rPr>
              <a:t>AGLYCONE</a:t>
            </a:r>
            <a:r>
              <a:rPr lang="en-US" dirty="0">
                <a:effectLst/>
              </a:rPr>
              <a:t>.</a:t>
            </a:r>
          </a:p>
          <a:p>
            <a:pPr>
              <a:defRPr/>
            </a:pPr>
            <a:r>
              <a:rPr lang="en-US" dirty="0">
                <a:effectLst/>
              </a:rPr>
              <a:t>The </a:t>
            </a:r>
            <a:r>
              <a:rPr lang="en-US" dirty="0" err="1">
                <a:effectLst/>
              </a:rPr>
              <a:t>nonsugar</a:t>
            </a:r>
            <a:r>
              <a:rPr lang="en-US" dirty="0">
                <a:effectLst/>
              </a:rPr>
              <a:t> component is known as the AGLYCONE. The sugar component is called the </a:t>
            </a:r>
            <a:r>
              <a:rPr lang="en-US" b="1" dirty="0">
                <a:effectLst/>
              </a:rPr>
              <a:t>GLYCONE</a:t>
            </a:r>
            <a:r>
              <a:rPr lang="en-US" dirty="0">
                <a:effectLst/>
              </a:rPr>
              <a:t>.</a:t>
            </a:r>
          </a:p>
          <a:p>
            <a:pPr>
              <a:defRPr/>
            </a:pPr>
            <a:r>
              <a:rPr lang="en-US" dirty="0">
                <a:effectLst/>
              </a:rPr>
              <a:t>If the carbohydrate portion is glucose, the resulting compound is a </a:t>
            </a:r>
            <a:r>
              <a:rPr lang="en-US" b="1" dirty="0">
                <a:effectLst/>
              </a:rPr>
              <a:t>GLUCOSIDE</a:t>
            </a:r>
            <a:r>
              <a:rPr lang="en-US" dirty="0">
                <a:effectLst/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/>
              <a:t>     </a:t>
            </a:r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CLINICAL FEATURES</a:t>
            </a:r>
            <a:r>
              <a:rPr lang="en-US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Dysphagia and dysarthria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Abdominal 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Profuse frothy salivation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Nausea, vomiting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Pulse-first slow, later rapid and weak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Ventricular tachycardia, fibrillation, AV Block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BP falls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Muscular twitchings, tetanic spasms, lock jaw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Drowsiness, coma, respiratory paralysis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Death from CARDIAC FAILURE</a:t>
            </a:r>
          </a:p>
          <a:p>
            <a:pPr eaLnBrk="1" hangingPunct="1">
              <a:lnSpc>
                <a:spcPct val="90000"/>
              </a:lnSpc>
            </a:pPr>
            <a:endParaRPr lang="en-US" sz="2800" b="1">
              <a:solidFill>
                <a:srgbClr val="00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FATAL DOSE</a:t>
            </a:r>
            <a:r>
              <a:rPr lang="en-US"/>
              <a:t> :-15-20gm of the root;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                           5-15 leaves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/>
              </a:rPr>
              <a:t>FATAL PERIOD</a:t>
            </a:r>
            <a:r>
              <a:rPr lang="en-US"/>
              <a:t>:-20-36 hrs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                </a:t>
            </a:r>
            <a:r>
              <a:rPr lang="en-US" u="sng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</a:t>
            </a:r>
          </a:p>
          <a:p>
            <a:pPr eaLnBrk="1" hangingPunct="1"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Stomach Wash</a:t>
            </a:r>
          </a:p>
          <a:p>
            <a:pPr eaLnBrk="1" hangingPunct="1"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ECG monitoring</a:t>
            </a:r>
          </a:p>
          <a:p>
            <a:pPr eaLnBrk="1" hangingPunct="1"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Symptomatic</a:t>
            </a: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u="sng">
                <a:solidFill>
                  <a:srgbClr val="009900"/>
                </a:solidFill>
                <a:effectLst/>
              </a:rPr>
              <a:t>PM APPEARANCES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chemeClr val="tx2"/>
                </a:solidFill>
                <a:effectLst/>
              </a:rPr>
              <a:t>Not characteristic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chemeClr val="tx2"/>
                </a:solidFill>
                <a:effectLst/>
              </a:rPr>
              <a:t>Congestion of organs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/>
              <a:t>     </a:t>
            </a:r>
            <a:r>
              <a:rPr lang="en-US" sz="2800" b="1" u="sng"/>
              <a:t>CIRCUMSTANCES OF POISONING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/>
              </a:rPr>
              <a:t>Suicidal-decoction of root,leaves and seeds or paste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/>
              </a:rPr>
              <a:t>Homicide rare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/>
              </a:rPr>
              <a:t>Abortifacient- internally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/>
              </a:rPr>
              <a:t>Cattle poison-juice of the root is applied on a piece of cloth 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/>
              </a:rPr>
              <a:t>Inserted into the anus of the 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/>
              <a:t>       </a:t>
            </a:r>
            <a:r>
              <a:rPr lang="en-US" u="sng" dirty="0">
                <a:solidFill>
                  <a:srgbClr val="FF0000"/>
                </a:solidFill>
                <a:effectLst/>
              </a:rPr>
              <a:t>CERBERA THEVATIA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Yellow oleander</a:t>
            </a:r>
          </a:p>
          <a:p>
            <a:pPr eaLnBrk="1" hangingPunct="1">
              <a:defRPr/>
            </a:pPr>
            <a:r>
              <a:rPr lang="en-US" sz="2800"/>
              <a:t>Family-Apocyanaceae</a:t>
            </a:r>
          </a:p>
          <a:p>
            <a:pPr eaLnBrk="1" hangingPunct="1">
              <a:defRPr/>
            </a:pPr>
            <a:r>
              <a:rPr lang="en-US" sz="2800"/>
              <a:t>All parts are poisonous</a:t>
            </a:r>
          </a:p>
          <a:p>
            <a:pPr eaLnBrk="1" hangingPunct="1">
              <a:defRPr/>
            </a:pPr>
            <a:r>
              <a:rPr lang="en-US" sz="2800"/>
              <a:t>Flowers-tubular and Yellowish</a:t>
            </a:r>
          </a:p>
          <a:p>
            <a:pPr eaLnBrk="1" hangingPunct="1">
              <a:defRPr/>
            </a:pPr>
            <a:r>
              <a:rPr lang="en-US" sz="2800"/>
              <a:t>Fruits-globular,greenish andfleshy-contains asingle nut</a:t>
            </a:r>
          </a:p>
          <a:p>
            <a:pPr eaLnBrk="1" hangingPunct="1">
              <a:defRPr/>
            </a:pPr>
            <a:r>
              <a:rPr lang="en-US" sz="2800"/>
              <a:t>5 pale yellow seeds</a:t>
            </a:r>
          </a:p>
          <a:p>
            <a:pPr eaLnBrk="1" hangingPunct="1">
              <a:defRPr/>
            </a:pPr>
            <a:endParaRPr lang="en-US" sz="2800"/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>
                <a:solidFill>
                  <a:srgbClr val="33874F"/>
                </a:solidFill>
                <a:effectLst/>
              </a:rPr>
              <a:t>ACTIVE PRINCIPLES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Cardiac glycoside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Thevetin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Thevetoxin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Nerifolin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Peruvoside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Ruvoside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33874F"/>
                </a:solidFill>
                <a:effectLst/>
              </a:rPr>
              <a:t>CLINICAL FEATURES</a:t>
            </a:r>
            <a:r>
              <a:rPr lang="en-US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solidFill>
                  <a:srgbClr val="CC0000"/>
                </a:solidFill>
                <a:effectLst/>
              </a:rPr>
              <a:t>Sap can cause inflammation in sensitive individuals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>
              <a:solidFill>
                <a:srgbClr val="CC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solidFill>
                  <a:srgbClr val="CC0000"/>
                </a:solidFill>
                <a:effectLst/>
              </a:rPr>
              <a:t>Bark-when chewed-or seed kernel-numbing sensation</a:t>
            </a: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solidFill>
                  <a:srgbClr val="CC0000"/>
                </a:solidFill>
                <a:effectLst/>
              </a:rPr>
              <a:t>Feeling of heat in mouth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>
              <a:solidFill>
                <a:srgbClr val="CC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solidFill>
                  <a:srgbClr val="CC0000"/>
                </a:solidFill>
                <a:effectLst/>
              </a:rPr>
              <a:t>Purging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>
                <a:solidFill>
                  <a:srgbClr val="CC0000"/>
                </a:solidFill>
              </a:rPr>
              <a:t>INGESTION</a:t>
            </a:r>
            <a:r>
              <a:rPr lang="en-US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Burning pain in mouth and throat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rgbClr val="0066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Dryness of throat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rgbClr val="0066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Tingling and numbness of tongue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rgbClr val="0066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Vomiting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rgbClr val="0066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Diarrhoea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rgbClr val="0066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Headache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NICOTIANA TABACUM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All parts of the plant-poisonous EXCEPT ripe seeds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Leaves contain Active Principle –TOXIC ALKALOIDS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                              *Nicotine    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                              *Anabasine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                              *Nornicotine (Less Toxic)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Leaves are smoked,chewed or used as snuff (dried)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Contains nicotine 1%-8%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Giddiness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Dialated pupils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Loss  of muscular power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Fainting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Pulse-rapid ,weak and irregular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BP low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Heart Block ,collapse and death from peripheral circulatory failure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FATAL DOSE</a:t>
            </a:r>
            <a:r>
              <a:rPr lang="en-US"/>
              <a:t> :-</a:t>
            </a:r>
            <a:r>
              <a:rPr lang="en-US" b="1">
                <a:solidFill>
                  <a:srgbClr val="006600"/>
                </a:solidFill>
                <a:effectLst/>
              </a:rPr>
              <a:t>8-10 seeds;15-20gms of root; 5-10 leaves</a:t>
            </a:r>
          </a:p>
          <a:p>
            <a:pPr eaLnBrk="1" hangingPunct="1">
              <a:defRPr/>
            </a:pPr>
            <a:r>
              <a:rPr lang="en-US" b="1">
                <a:effectLst/>
              </a:rPr>
              <a:t>FATAL PERIOD:-</a:t>
            </a:r>
            <a:r>
              <a:rPr lang="en-US" b="1">
                <a:solidFill>
                  <a:srgbClr val="006600"/>
                </a:solidFill>
                <a:effectLst/>
              </a:rPr>
              <a:t>Uncertain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>
                <a:effectLst/>
              </a:rPr>
              <a:t>                       </a:t>
            </a:r>
            <a:r>
              <a:rPr lang="en-US" b="1" u="sng">
                <a:effectLst/>
              </a:rPr>
              <a:t>TREATMENT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hlink"/>
                </a:solidFill>
                <a:effectLst/>
              </a:rPr>
              <a:t>Stomach Wash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hlink"/>
                </a:solidFill>
                <a:effectLst/>
              </a:rPr>
              <a:t>Sodium molar lactate with glucose; atropine adrenaline and noradrenalin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hlink"/>
                </a:solidFill>
                <a:effectLst/>
              </a:rPr>
              <a:t>Symptomatic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u="sng">
                <a:solidFill>
                  <a:schemeClr val="hlink"/>
                </a:solidFill>
                <a:effectLst/>
              </a:rPr>
              <a:t>CEREBERA ODALLUM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Leaves are dark green fleshy and lanceolate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White flowers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Fruit resembles mango,globular and dark green thick fibrous mesocarp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Encloses a single seed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Milky acrid juice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>
                <a:solidFill>
                  <a:schemeClr val="hlink"/>
                </a:solidFill>
                <a:effectLst/>
              </a:rPr>
              <a:t>CEREBERA ODALLUM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9318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35845" name="Picture 7" descr="Cerbera%20odollam%201"/>
          <p:cNvPicPr>
            <a:picLocks noChangeAspect="1" noChangeArrowheads="1"/>
          </p:cNvPicPr>
          <p:nvPr/>
        </p:nvPicPr>
        <p:blipFill>
          <a:blip r:embed="rId2"/>
          <a:srcRect l="16667"/>
          <a:stretch>
            <a:fillRect/>
          </a:stretch>
        </p:blipFill>
        <p:spPr bwMode="auto">
          <a:xfrm>
            <a:off x="152400" y="1600200"/>
            <a:ext cx="487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006600"/>
                </a:solidFill>
                <a:effectLst/>
              </a:rPr>
              <a:t>ACTIVE PRINCIPLES</a:t>
            </a:r>
            <a:r>
              <a:rPr lang="en-US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Cerebrin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Cerebroside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Odollin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Odolotoxin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Thevetin 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Cerapain</a:t>
            </a:r>
          </a:p>
          <a:p>
            <a:pPr eaLnBrk="1" hangingPunct="1"/>
            <a:endParaRPr lang="en-US" sz="4000" b="1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0000FF"/>
                </a:solidFill>
                <a:effectLst/>
              </a:rPr>
              <a:t>CLINICAL FEATURES</a:t>
            </a:r>
            <a:r>
              <a:rPr lang="en-US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/>
            <a:r>
              <a:rPr lang="en-US" b="1">
                <a:effectLst/>
              </a:rPr>
              <a:t>Appear within 1 hour</a:t>
            </a:r>
          </a:p>
          <a:p>
            <a:pPr eaLnBrk="1" hangingPunct="1"/>
            <a:r>
              <a:rPr lang="en-US" b="1">
                <a:effectLst/>
              </a:rPr>
              <a:t>Initial symptoms are gastrointestinal</a:t>
            </a:r>
          </a:p>
          <a:p>
            <a:pPr eaLnBrk="1" hangingPunct="1"/>
            <a:r>
              <a:rPr lang="en-US" b="1">
                <a:effectLst/>
              </a:rPr>
              <a:t>Cardiac toxicity within 3 hrs</a:t>
            </a:r>
          </a:p>
          <a:p>
            <a:pPr eaLnBrk="1" hangingPunct="1"/>
            <a:r>
              <a:rPr lang="en-US" b="1">
                <a:effectLst/>
              </a:rPr>
              <a:t>Bitter taste</a:t>
            </a:r>
          </a:p>
          <a:p>
            <a:pPr eaLnBrk="1" hangingPunct="1"/>
            <a:r>
              <a:rPr lang="en-US" b="1">
                <a:effectLst/>
              </a:rPr>
              <a:t>Nausea</a:t>
            </a:r>
          </a:p>
          <a:p>
            <a:pPr eaLnBrk="1" hangingPunct="1"/>
            <a:r>
              <a:rPr lang="en-US" b="1">
                <a:effectLst/>
              </a:rPr>
              <a:t>Severe Retching</a:t>
            </a:r>
          </a:p>
          <a:p>
            <a:pPr eaLnBrk="1" hangingPunct="1"/>
            <a:r>
              <a:rPr lang="en-US" b="1">
                <a:effectLst/>
              </a:rPr>
              <a:t>Vomiting</a:t>
            </a:r>
          </a:p>
          <a:p>
            <a:pPr eaLnBrk="1" hangingPunct="1"/>
            <a:r>
              <a:rPr lang="en-US" b="1">
                <a:effectLst/>
              </a:rPr>
              <a:t>Abdominal pain</a:t>
            </a: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                         In a few cases</a:t>
            </a:r>
            <a:endParaRPr lang="en-US" dirty="0"/>
          </a:p>
          <a:p>
            <a:pPr eaLnBrk="1" hangingPunct="1">
              <a:defRPr/>
            </a:pPr>
            <a:r>
              <a:rPr lang="en-US" b="1" dirty="0" err="1">
                <a:solidFill>
                  <a:srgbClr val="0000FF"/>
                </a:solidFill>
                <a:effectLst/>
              </a:rPr>
              <a:t>Diarrhoea</a:t>
            </a:r>
            <a:endParaRPr lang="en-US" b="1" dirty="0">
              <a:solidFill>
                <a:srgbClr val="0000FF"/>
              </a:solidFill>
              <a:effectLst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General weakness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Blurring of vision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Sinus bradycardia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Irregular respiration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Collapse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Death from heart failure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FATAL DOSE :-Kernel of one fruit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FATAL PERIOD:-1-2 days or more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b="1" u="sng" dirty="0">
                <a:solidFill>
                  <a:srgbClr val="993300"/>
                </a:solidFill>
                <a:effectLst/>
              </a:rPr>
              <a:t>PM APPEARANCES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Those of asphyxia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Congestion of organs with petechial </a:t>
            </a:r>
            <a:r>
              <a:rPr lang="en-US" b="1" dirty="0" err="1">
                <a:solidFill>
                  <a:srgbClr val="993300"/>
                </a:solidFill>
                <a:effectLst/>
              </a:rPr>
              <a:t>hges</a:t>
            </a:r>
            <a:endParaRPr lang="en-US" b="1" dirty="0">
              <a:solidFill>
                <a:srgbClr val="9933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                        </a:t>
            </a:r>
            <a:r>
              <a:rPr lang="en-US" b="1" u="sng" dirty="0">
                <a:solidFill>
                  <a:srgbClr val="993300"/>
                </a:solidFill>
                <a:effectLst/>
              </a:rPr>
              <a:t>TREATMENT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Stomach wash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Atropine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Correct </a:t>
            </a:r>
            <a:r>
              <a:rPr lang="en-US" b="1" dirty="0" err="1">
                <a:solidFill>
                  <a:srgbClr val="993300"/>
                </a:solidFill>
                <a:effectLst/>
              </a:rPr>
              <a:t>hyperkalaemia</a:t>
            </a:r>
            <a:endParaRPr lang="en-US" b="1" dirty="0">
              <a:solidFill>
                <a:srgbClr val="9933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>
              <a:solidFill>
                <a:srgbClr val="9933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93788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CC0000"/>
                </a:solidFill>
                <a:effectLst/>
              </a:rPr>
              <a:t>CIRCUMSTANCES OF POISONING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>
              <a:solidFill>
                <a:srgbClr val="006600"/>
              </a:solidFill>
              <a:effectLst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effectLst/>
              </a:rPr>
              <a:t>Suicide –mixed with jaggery or molasses</a:t>
            </a:r>
          </a:p>
          <a:p>
            <a:pPr eaLnBrk="1" hangingPunct="1">
              <a:buFont typeface="Wingdings" pitchFamily="2" charset="2"/>
              <a:buNone/>
            </a:pPr>
            <a:endParaRPr lang="en-US" b="1">
              <a:solidFill>
                <a:srgbClr val="006600"/>
              </a:solidFill>
              <a:effectLst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effectLst/>
              </a:rPr>
              <a:t>Homicide-powdered kernel added to alcohol</a:t>
            </a:r>
          </a:p>
          <a:p>
            <a:pPr eaLnBrk="1" hangingPunct="1">
              <a:buFont typeface="Wingdings" pitchFamily="2" charset="2"/>
              <a:buNone/>
            </a:pPr>
            <a:endParaRPr lang="en-US" b="1">
              <a:solidFill>
                <a:srgbClr val="006600"/>
              </a:solidFill>
              <a:effectLst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effectLst/>
              </a:rPr>
              <a:t>Bark leaves and milky juice as emetics and purgatives</a:t>
            </a:r>
          </a:p>
          <a:p>
            <a:pPr eaLnBrk="1" hangingPunct="1"/>
            <a:endParaRPr lang="en-US" b="1"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ACONITE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Monk’s Hood,blue rocket</a:t>
            </a:r>
          </a:p>
          <a:p>
            <a:pPr eaLnBrk="1" hangingPunct="1">
              <a:defRPr/>
            </a:pPr>
            <a:r>
              <a:rPr lang="en-US" sz="4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aconitum napellus, aconitum ferox</a:t>
            </a:r>
          </a:p>
          <a:p>
            <a:pPr eaLnBrk="1" hangingPunct="1">
              <a:defRPr/>
            </a:pPr>
            <a:r>
              <a:rPr lang="en-US" sz="4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parts of the plant are poisonous</a:t>
            </a:r>
          </a:p>
          <a:p>
            <a:pPr eaLnBrk="1" hangingPunct="1">
              <a:defRPr/>
            </a:pPr>
            <a:r>
              <a:rPr lang="en-US" sz="4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Root is most potent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/>
          <a:srcRect b="9775"/>
          <a:stretch>
            <a:fillRect/>
          </a:stretch>
        </p:blipFill>
        <p:spPr bwMode="auto">
          <a:xfrm>
            <a:off x="3810000" y="533400"/>
            <a:ext cx="508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533400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4"/>
          <a:srcRect t="8542" b="12761"/>
          <a:stretch>
            <a:fillRect/>
          </a:stretch>
        </p:blipFill>
        <p:spPr bwMode="auto">
          <a:xfrm>
            <a:off x="477838" y="4516438"/>
            <a:ext cx="325278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971800" y="163513"/>
            <a:ext cx="360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3300"/>
                </a:solidFill>
              </a:rPr>
              <a:t>NICOTIANA TABACUM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/>
              <a:t>ACONITUM NAPELLUS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952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43013" name="Picture 5" descr="acon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ACONITE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683125"/>
          </a:xfrm>
        </p:spPr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Dry root is conical and tapering</a:t>
            </a:r>
          </a:p>
          <a:p>
            <a:pPr eaLnBrk="1" hangingPunct="1">
              <a:defRPr/>
            </a:pPr>
            <a:r>
              <a:rPr lang="en-US" sz="2400" dirty="0"/>
              <a:t>Arched or shriveled with longitudinal wrinkles</a:t>
            </a:r>
          </a:p>
          <a:p>
            <a:pPr eaLnBrk="1" hangingPunct="1">
              <a:defRPr/>
            </a:pPr>
            <a:r>
              <a:rPr lang="en-US" sz="2400" dirty="0"/>
              <a:t>5-10cm long</a:t>
            </a:r>
          </a:p>
          <a:p>
            <a:pPr eaLnBrk="1" hangingPunct="1">
              <a:defRPr/>
            </a:pPr>
            <a:r>
              <a:rPr lang="en-US" sz="2400" dirty="0"/>
              <a:t>11/2-2cm thick at the upper end</a:t>
            </a:r>
          </a:p>
          <a:p>
            <a:pPr eaLnBrk="1" hangingPunct="1">
              <a:defRPr/>
            </a:pPr>
            <a:r>
              <a:rPr lang="en-US" sz="2400" dirty="0"/>
              <a:t>externally dark brown</a:t>
            </a:r>
          </a:p>
          <a:p>
            <a:pPr eaLnBrk="1" hangingPunct="1">
              <a:defRPr/>
            </a:pPr>
            <a:r>
              <a:rPr lang="en-US" sz="2400" dirty="0"/>
              <a:t>when freshly cut-white</a:t>
            </a:r>
          </a:p>
          <a:p>
            <a:pPr eaLnBrk="1" hangingPunct="1">
              <a:defRPr/>
            </a:pPr>
            <a:r>
              <a:rPr lang="en-US" sz="2400" dirty="0"/>
              <a:t>pink on exposure to air</a:t>
            </a:r>
          </a:p>
        </p:txBody>
      </p:sp>
      <p:pic>
        <p:nvPicPr>
          <p:cNvPr id="44037" name="Picture 5" descr="cm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/>
              <a:t>Contains alkaloids</a:t>
            </a:r>
            <a:br>
              <a:rPr lang="en-US" sz="4000"/>
            </a:br>
            <a:endParaRPr lang="en-US" sz="40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/>
              <a:t>Aconitine</a:t>
            </a:r>
          </a:p>
          <a:p>
            <a:pPr eaLnBrk="1" hangingPunct="1">
              <a:defRPr/>
            </a:pPr>
            <a:r>
              <a:rPr lang="en-US" sz="2800" b="1"/>
              <a:t>Pseudoaconitine </a:t>
            </a:r>
          </a:p>
          <a:p>
            <a:pPr eaLnBrk="1" hangingPunct="1">
              <a:defRPr/>
            </a:pPr>
            <a:r>
              <a:rPr lang="en-US" sz="2800" b="1"/>
              <a:t>Mesoaconitine</a:t>
            </a:r>
          </a:p>
          <a:p>
            <a:pPr eaLnBrk="1" hangingPunct="1">
              <a:defRPr/>
            </a:pPr>
            <a:r>
              <a:rPr lang="en-US" sz="2800" b="1"/>
              <a:t>Indaconitine</a:t>
            </a:r>
          </a:p>
          <a:p>
            <a:pPr eaLnBrk="1" hangingPunct="1">
              <a:defRPr/>
            </a:pPr>
            <a:r>
              <a:rPr lang="en-US" sz="2800" b="1"/>
              <a:t>Bikhaconitine</a:t>
            </a:r>
          </a:p>
          <a:p>
            <a:pPr eaLnBrk="1" hangingPunct="1">
              <a:defRPr/>
            </a:pPr>
            <a:r>
              <a:rPr lang="en-US" sz="2800" b="1"/>
              <a:t>Picraconitine</a:t>
            </a:r>
          </a:p>
          <a:p>
            <a:pPr eaLnBrk="1" hangingPunct="1">
              <a:defRPr/>
            </a:pPr>
            <a:r>
              <a:rPr lang="en-US" sz="2800" b="1"/>
              <a:t>Aconine</a:t>
            </a:r>
          </a:p>
          <a:p>
            <a:pPr eaLnBrk="1" hangingPunct="1">
              <a:defRPr/>
            </a:pPr>
            <a:r>
              <a:rPr lang="en-US" sz="2800" b="1"/>
              <a:t>Jesaconitine</a:t>
            </a:r>
          </a:p>
          <a:p>
            <a:pPr eaLnBrk="1" hangingPunct="1">
              <a:defRPr/>
            </a:pPr>
            <a:r>
              <a:rPr lang="en-US" sz="2800" b="1" u="sng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Aconitine first stimulates then depresses</a:t>
            </a:r>
            <a:r>
              <a:rPr lang="en-US" sz="2800" b="1"/>
              <a:t> the </a:t>
            </a:r>
            <a:r>
              <a:rPr lang="en-US" sz="2800" b="1" u="sng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685800"/>
            <a:ext cx="4038600" cy="5445125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921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609600"/>
            <a:ext cx="4038600" cy="5445125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46085" name="Picture 5" descr="cm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hr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03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57200" y="5638800"/>
            <a:ext cx="381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ACONITE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800600" y="5562600"/>
            <a:ext cx="3810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HORSERADISH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CLINICAL FEATURES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leaves on handling-tingling and numbness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odour has a narcotic effect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pollen –pain and swelling of eyes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s/s  immediately or wihtin few minutes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Burning sensation from mouth to stomach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tingling and numbness in mouth,tongue,pharynx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then all over the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pallor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Headache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Giddiness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Profuse sweating</a:t>
            </a:r>
          </a:p>
        </p:txBody>
      </p:sp>
    </p:spTree>
  </p:cSld>
  <p:clrMapOvr>
    <a:masterClrMapping/>
  </p:clrMapOvr>
  <p:transition>
    <p:cover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Temp-subnormal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Limbs weak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Twitching of muscles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Darting pains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Cramps or convulsions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Pupils-hippos-constricted-later </a:t>
            </a:r>
            <a:r>
              <a:rPr lang="en-US" sz="2400" b="1" dirty="0" err="1"/>
              <a:t>dialated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Hypotension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Cardiac </a:t>
            </a:r>
            <a:r>
              <a:rPr lang="en-US" sz="2400" b="1" dirty="0" err="1"/>
              <a:t>arrythmias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AV Block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First </a:t>
            </a:r>
            <a:r>
              <a:rPr lang="en-US" sz="2400" b="1" dirty="0" err="1"/>
              <a:t>tachy</a:t>
            </a:r>
            <a:r>
              <a:rPr lang="en-US" sz="2400" b="1" dirty="0"/>
              <a:t>-later bradycardia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General muscular weakness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Oppression of chest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Death from paralysis of heart or </a:t>
            </a:r>
            <a:r>
              <a:rPr lang="en-US" sz="2400" b="1" dirty="0" err="1"/>
              <a:t>resp:centres</a:t>
            </a:r>
            <a:r>
              <a:rPr lang="en-US" sz="2400" b="1" dirty="0"/>
              <a:t> or both</a:t>
            </a:r>
          </a:p>
        </p:txBody>
      </p:sp>
    </p:spTree>
  </p:cSld>
  <p:clrMapOvr>
    <a:masterClrMapping/>
  </p:clrMapOvr>
  <p:transition>
    <p:cover dir="l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FATAL DOSE -1-2gm root,4-5mg of aconitine</a:t>
            </a:r>
          </a:p>
          <a:p>
            <a:pPr eaLnBrk="1" hangingPunct="1">
              <a:defRPr/>
            </a:pPr>
            <a:r>
              <a:rPr lang="en-US" b="1"/>
              <a:t>FATAL PERIOD-2-6 hrs</a:t>
            </a:r>
          </a:p>
          <a:p>
            <a:pPr eaLnBrk="1" hangingPunct="1">
              <a:defRPr/>
            </a:pPr>
            <a:r>
              <a:rPr lang="en-US" b="1"/>
              <a:t>TREATMENT</a:t>
            </a:r>
          </a:p>
          <a:p>
            <a:pPr eaLnBrk="1" hangingPunct="1">
              <a:defRPr/>
            </a:pPr>
            <a:r>
              <a:rPr lang="en-US" b="1"/>
              <a:t>Stomach wash with potassium iodide or tannic acid</a:t>
            </a:r>
          </a:p>
          <a:p>
            <a:pPr eaLnBrk="1" hangingPunct="1">
              <a:defRPr/>
            </a:pPr>
            <a:r>
              <a:rPr lang="en-US" b="1"/>
              <a:t>Atropine</a:t>
            </a:r>
          </a:p>
          <a:p>
            <a:pPr eaLnBrk="1" hangingPunct="1">
              <a:defRPr/>
            </a:pPr>
            <a:r>
              <a:rPr lang="en-US" b="1"/>
              <a:t>Symptomatic</a:t>
            </a:r>
          </a:p>
          <a:p>
            <a:pPr eaLnBrk="1" hangingPunct="1">
              <a:defRPr/>
            </a:pPr>
            <a:endParaRPr lang="en-US" b="1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PM APPEARANCES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Not characteristic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Those of asphyxia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Congestion of organs with petechial hges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CIRCUMSTANCES OF POISONING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Accidental –eating roots by mistake for horseradish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                   -use in quack remedies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                  -alcohol to increase intoxication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Suicide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With betel nut –to mask its taste-homicide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Abortifacient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Cattle poison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Arrow poison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98" decel="1000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98" decel="100000" fill="hold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DIGITALIS</a:t>
            </a:r>
          </a:p>
        </p:txBody>
      </p:sp>
      <p:pic>
        <p:nvPicPr>
          <p:cNvPr id="5120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20813"/>
            <a:ext cx="4938713" cy="4938712"/>
          </a:xfrm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20813"/>
            <a:ext cx="3494088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/>
          <a:lstStyle/>
          <a:p>
            <a:pPr>
              <a:defRPr/>
            </a:pPr>
            <a:r>
              <a:rPr lang="en-US" dirty="0"/>
              <a:t>Common name: foxglove</a:t>
            </a:r>
          </a:p>
          <a:p>
            <a:pPr>
              <a:defRPr/>
            </a:pPr>
            <a:r>
              <a:rPr lang="en-US" dirty="0"/>
              <a:t>A herb growing up to1 -1.5 meters</a:t>
            </a:r>
          </a:p>
          <a:p>
            <a:pPr>
              <a:defRPr/>
            </a:pPr>
            <a:r>
              <a:rPr lang="en-US" dirty="0"/>
              <a:t>Leaves are </a:t>
            </a:r>
            <a:r>
              <a:rPr lang="en-US" dirty="0" err="1"/>
              <a:t>hairy,ovate</a:t>
            </a:r>
            <a:r>
              <a:rPr lang="en-US" dirty="0"/>
              <a:t> toothed, grey green in </a:t>
            </a:r>
            <a:r>
              <a:rPr lang="en-US" dirty="0" err="1"/>
              <a:t>colour</a:t>
            </a:r>
            <a:endParaRPr lang="en-US" dirty="0"/>
          </a:p>
          <a:p>
            <a:pPr>
              <a:defRPr/>
            </a:pPr>
            <a:r>
              <a:rPr lang="en-US" dirty="0"/>
              <a:t>Flowers :tubular, pink or white</a:t>
            </a:r>
          </a:p>
          <a:p>
            <a:pPr>
              <a:defRPr/>
            </a:pPr>
            <a:r>
              <a:rPr lang="en-US" dirty="0"/>
              <a:t>Contains cardiac glycosides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</a:t>
            </a:r>
            <a:r>
              <a:rPr lang="en-US" b="1" dirty="0">
                <a:solidFill>
                  <a:srgbClr val="C00000"/>
                </a:solidFill>
              </a:rPr>
              <a:t>-  </a:t>
            </a:r>
            <a:r>
              <a:rPr lang="en-US" b="1" dirty="0" err="1">
                <a:solidFill>
                  <a:srgbClr val="C00000"/>
                </a:solidFill>
              </a:rPr>
              <a:t>digitalin</a:t>
            </a:r>
            <a:r>
              <a:rPr lang="en-US" b="1" dirty="0">
                <a:solidFill>
                  <a:srgbClr val="C00000"/>
                </a:solidFill>
              </a:rPr>
              <a:t>, digoxin , </a:t>
            </a:r>
            <a:r>
              <a:rPr lang="en-US" b="1" dirty="0" err="1">
                <a:solidFill>
                  <a:srgbClr val="C00000"/>
                </a:solidFill>
              </a:rPr>
              <a:t>digitoxin</a:t>
            </a:r>
            <a:endParaRPr lang="en-US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 err="1"/>
              <a:t>Digitalin</a:t>
            </a:r>
            <a:r>
              <a:rPr lang="en-US" dirty="0"/>
              <a:t> is seen as fine white crystals </a:t>
            </a:r>
          </a:p>
          <a:p>
            <a:pPr>
              <a:defRPr/>
            </a:pPr>
            <a:r>
              <a:rPr lang="en-US" dirty="0" err="1"/>
              <a:t>Odourless</a:t>
            </a:r>
            <a:r>
              <a:rPr lang="en-US" dirty="0"/>
              <a:t> with a bitter taste </a:t>
            </a:r>
          </a:p>
          <a:p>
            <a:pPr>
              <a:defRPr/>
            </a:pPr>
            <a:r>
              <a:rPr lang="en-US" dirty="0"/>
              <a:t>A cumulative poison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/>
              <a:t>NICOTINE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Colourless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Bitter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Hygroscopic 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Volatile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Liquid alkaloid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Used in agricultural and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holticultural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work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fumigating and Spraying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 worm powders and Insecticides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Inhibit active transport of Na+ and K+ across cell membranes by binding onto a specific site of Na+/ K+ ATPase.</a:t>
            </a:r>
          </a:p>
          <a:p>
            <a:pPr>
              <a:defRPr/>
            </a:pPr>
            <a:endParaRPr lang="en-US" sz="4000" dirty="0"/>
          </a:p>
          <a:p>
            <a:pPr>
              <a:defRPr/>
            </a:pPr>
            <a:r>
              <a:rPr lang="en-US" sz="4000" dirty="0"/>
              <a:t>The force of contraction of the heart is  increased.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Signs and Symptoms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83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6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93300"/>
                          </a:solidFill>
                        </a:rPr>
                        <a:t>Cardiac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93300"/>
                          </a:solidFill>
                        </a:rPr>
                        <a:t>Non-Cardiac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582">
                <a:tc>
                  <a:txBody>
                    <a:bodyPr/>
                    <a:lstStyle/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3200" dirty="0"/>
                        <a:t>AV Block ( high degree)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3200" dirty="0"/>
                        <a:t>Ventricular  </a:t>
                      </a:r>
                      <a:r>
                        <a:rPr lang="en-US" sz="3200" dirty="0" err="1"/>
                        <a:t>ectopy</a:t>
                      </a:r>
                      <a:r>
                        <a:rPr lang="en-US" sz="3200" dirty="0"/>
                        <a:t>, fibrillation 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3200" dirty="0"/>
                        <a:t>Non paroxysmal arterial      tachycardia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3200" dirty="0"/>
                        <a:t>Sinus bradycardia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/>
                        <a:t>Anorexia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/>
                        <a:t>Nausea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/>
                        <a:t>Vomiting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/>
                        <a:t>Confusion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/>
                        <a:t>Hyperkalaemia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Fatal dose and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Digitalis leaf:2 </a:t>
            </a:r>
            <a:r>
              <a:rPr lang="en-US" sz="3600" dirty="0" err="1"/>
              <a:t>gm</a:t>
            </a:r>
            <a:endParaRPr lang="en-US" sz="3600" dirty="0"/>
          </a:p>
          <a:p>
            <a:pPr>
              <a:defRPr/>
            </a:pPr>
            <a:r>
              <a:rPr lang="en-US" sz="3600" dirty="0"/>
              <a:t>Digitalis:15 mg</a:t>
            </a:r>
          </a:p>
          <a:p>
            <a:pPr>
              <a:defRPr/>
            </a:pPr>
            <a:r>
              <a:rPr lang="en-US" sz="3600" dirty="0"/>
              <a:t>Digoxin:10mg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FP: Few hours. (1-24)</a:t>
            </a:r>
          </a:p>
          <a:p>
            <a:pPr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4463"/>
            <a:ext cx="8763000" cy="4910137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Decontamination 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Antidote: Digoxin- specific antibody fragments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 </a:t>
            </a:r>
            <a:r>
              <a:rPr lang="en-US" sz="3600" dirty="0" err="1"/>
              <a:t>Hyperkalaemia:lV</a:t>
            </a:r>
            <a:r>
              <a:rPr lang="en-US" sz="3600" dirty="0"/>
              <a:t> Insulin, Dextrose, Sodium bicarbonate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/>
              <a:t>HYDROCYANIC ACID( Hydrogen cyanide, Prussic Acid)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/>
              <a:t>By diluting potassium cyanide or ferrocyanide                with prussic acid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Colourless, highly volatile liquid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Odour of bitter almonds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Powerful protoplasmic poison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Interferes with action of cytochrme oxidase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Prevents tissues from utilizing oxygen of blood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Produces cytotoxic hypoxia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Scheele’s acid-app:4%of pure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In nature-present in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Cherry laurel  leaves</a:t>
            </a:r>
          </a:p>
          <a:p>
            <a:pPr eaLnBrk="1" hangingPunct="1">
              <a:defRPr/>
            </a:pPr>
            <a:endParaRPr lang="en-US" b="1"/>
          </a:p>
          <a:p>
            <a:pPr eaLnBrk="1" hangingPunct="1">
              <a:defRPr/>
            </a:pPr>
            <a:r>
              <a:rPr lang="en-US" b="1"/>
              <a:t>bitter almonds</a:t>
            </a:r>
          </a:p>
          <a:p>
            <a:pPr eaLnBrk="1" hangingPunct="1">
              <a:defRPr/>
            </a:pPr>
            <a:endParaRPr lang="en-US" b="1"/>
          </a:p>
          <a:p>
            <a:pPr eaLnBrk="1" hangingPunct="1">
              <a:defRPr/>
            </a:pPr>
            <a:r>
              <a:rPr lang="en-US" b="1"/>
              <a:t>cherry,plum kernels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/>
          </a:p>
          <a:p>
            <a:pPr eaLnBrk="1" hangingPunct="1">
              <a:defRPr/>
            </a:pPr>
            <a:r>
              <a:rPr lang="en-US" b="1"/>
              <a:t>apricot ,peach kernels etc</a:t>
            </a:r>
          </a:p>
          <a:p>
            <a:pPr eaLnBrk="1" hangingPunct="1">
              <a:defRPr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6" dur="indefinite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1" dur="indefinite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allAtOnce"/>
      <p:bldP spid="70659" grpI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en-US" u="sng"/>
              <a:t>Symptoms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 rapidly acting poison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odour of HCN in breath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cofusion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anxiety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hyperapnoea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giddiness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Pt:staggers about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Eyes-wide open ,bright and shining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Pupil-dialated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Do not react to light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31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Consciousness lost</a:t>
            </a: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Resp;irregular,rapid,stertorous</a:t>
            </a: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Sudden short inspiration prolonged expiration</a:t>
            </a: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Convulsions may occur before death</a:t>
            </a: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Pulse-slow andfeeble later imperceptible</a:t>
            </a: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BP markedly low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Followed by cyanosis</a:t>
            </a:r>
          </a:p>
          <a:p>
            <a:pPr eaLnBrk="1" hangingPunct="1">
              <a:defRPr/>
            </a:pPr>
            <a:r>
              <a:rPr lang="en-US" sz="4000"/>
              <a:t>Cold skin</a:t>
            </a:r>
          </a:p>
          <a:p>
            <a:pPr eaLnBrk="1" hangingPunct="1">
              <a:defRPr/>
            </a:pPr>
            <a:r>
              <a:rPr lang="en-US" sz="4000"/>
              <a:t>Foam on the mouth</a:t>
            </a:r>
          </a:p>
          <a:p>
            <a:pPr eaLnBrk="1" hangingPunct="1">
              <a:defRPr/>
            </a:pPr>
            <a:r>
              <a:rPr lang="en-US" sz="4000"/>
              <a:t>Relaxation of sphincters</a:t>
            </a:r>
          </a:p>
          <a:p>
            <a:pPr eaLnBrk="1" hangingPunct="1">
              <a:defRPr/>
            </a:pPr>
            <a:r>
              <a:rPr lang="en-US" sz="4000"/>
              <a:t>Death from failure of respiration</a:t>
            </a:r>
          </a:p>
          <a:p>
            <a:pPr eaLnBrk="1" hangingPunct="1">
              <a:defRPr/>
            </a:pPr>
            <a:r>
              <a:rPr lang="en-US" sz="4000"/>
              <a:t>Prevention of oxygen utilization by tissues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When small poisonous dose is taken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Bitter burning taste</a:t>
            </a:r>
          </a:p>
          <a:p>
            <a:pPr eaLnBrk="1" hangingPunct="1">
              <a:defRPr/>
            </a:pPr>
            <a:r>
              <a:rPr lang="en-US" b="1"/>
              <a:t>Numbness or constriction of throat</a:t>
            </a:r>
          </a:p>
          <a:p>
            <a:pPr eaLnBrk="1" hangingPunct="1">
              <a:defRPr/>
            </a:pPr>
            <a:r>
              <a:rPr lang="en-US" b="1"/>
              <a:t>Salivation</a:t>
            </a:r>
          </a:p>
          <a:p>
            <a:pPr eaLnBrk="1" hangingPunct="1">
              <a:defRPr/>
            </a:pPr>
            <a:r>
              <a:rPr lang="en-US" b="1"/>
              <a:t>Giddiness</a:t>
            </a:r>
          </a:p>
          <a:p>
            <a:pPr eaLnBrk="1" hangingPunct="1">
              <a:defRPr/>
            </a:pPr>
            <a:r>
              <a:rPr lang="en-US" b="1"/>
              <a:t>Nausea</a:t>
            </a:r>
          </a:p>
          <a:p>
            <a:pPr eaLnBrk="1" hangingPunct="1">
              <a:defRPr/>
            </a:pPr>
            <a:r>
              <a:rPr lang="en-US" b="1"/>
              <a:t> Headache</a:t>
            </a:r>
          </a:p>
          <a:p>
            <a:pPr eaLnBrk="1" hangingPunct="1">
              <a:defRPr/>
            </a:pPr>
            <a:r>
              <a:rPr lang="en-US" b="1"/>
              <a:t>confusion of ideas</a:t>
            </a:r>
          </a:p>
          <a:p>
            <a:pPr eaLnBrk="1" hangingPunct="1">
              <a:defRPr/>
            </a:pPr>
            <a:r>
              <a:rPr lang="en-US" b="1"/>
              <a:t>oppression in chest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>
                <a:solidFill>
                  <a:srgbClr val="FFFF00"/>
                </a:solidFill>
              </a:rPr>
              <a:t>ACTION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autonomic ganglia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 Stimulation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Depressed and blocked at later stage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on Somatic neuromuscular junction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afferent </a:t>
            </a:r>
            <a:r>
              <a:rPr lang="en-US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fibres</a:t>
            </a: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from sensory receptors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loss of muscular power</a:t>
            </a:r>
          </a:p>
          <a:p>
            <a:pPr eaLnBrk="1" hangingPunct="1">
              <a:defRPr/>
            </a:pPr>
            <a:r>
              <a:rPr lang="en-US" b="1"/>
              <a:t>insensibility</a:t>
            </a:r>
          </a:p>
          <a:p>
            <a:pPr eaLnBrk="1" hangingPunct="1">
              <a:defRPr/>
            </a:pPr>
            <a:r>
              <a:rPr lang="en-US" b="1"/>
              <a:t>Face-suffused or bloated</a:t>
            </a:r>
          </a:p>
          <a:p>
            <a:pPr eaLnBrk="1" hangingPunct="1">
              <a:defRPr/>
            </a:pPr>
            <a:r>
              <a:rPr lang="en-US" b="1"/>
              <a:t>Mouth covered with froth</a:t>
            </a:r>
          </a:p>
          <a:p>
            <a:pPr eaLnBrk="1" hangingPunct="1">
              <a:defRPr/>
            </a:pPr>
            <a:r>
              <a:rPr lang="en-US" b="1"/>
              <a:t>Eyes glassy and prominent</a:t>
            </a:r>
          </a:p>
          <a:p>
            <a:pPr eaLnBrk="1" hangingPunct="1">
              <a:defRPr/>
            </a:pPr>
            <a:r>
              <a:rPr lang="en-US" b="1"/>
              <a:t>Dialated pupils</a:t>
            </a:r>
          </a:p>
          <a:p>
            <a:pPr eaLnBrk="1" hangingPunct="1">
              <a:defRPr/>
            </a:pPr>
            <a:r>
              <a:rPr lang="en-US" b="1"/>
              <a:t>Cyanosis</a:t>
            </a:r>
          </a:p>
          <a:p>
            <a:pPr eaLnBrk="1" hangingPunct="1">
              <a:defRPr/>
            </a:pPr>
            <a:r>
              <a:rPr lang="en-US" b="1"/>
              <a:t>Convulsions of tetanic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Inhalation of vapours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Sense of constriction of throat and chest</a:t>
            </a:r>
          </a:p>
          <a:p>
            <a:pPr eaLnBrk="1" hangingPunct="1">
              <a:defRPr/>
            </a:pPr>
            <a:r>
              <a:rPr lang="en-US" sz="4000"/>
              <a:t>Dizziness</a:t>
            </a:r>
          </a:p>
          <a:p>
            <a:pPr eaLnBrk="1" hangingPunct="1">
              <a:defRPr/>
            </a:pPr>
            <a:r>
              <a:rPr lang="en-US" sz="4000"/>
              <a:t>Vertigo</a:t>
            </a:r>
          </a:p>
          <a:p>
            <a:pPr eaLnBrk="1" hangingPunct="1">
              <a:defRPr/>
            </a:pPr>
            <a:r>
              <a:rPr lang="en-US" sz="4000"/>
              <a:t>Insensibility</a:t>
            </a:r>
          </a:p>
          <a:p>
            <a:pPr eaLnBrk="1" hangingPunct="1">
              <a:defRPr/>
            </a:pPr>
            <a:r>
              <a:rPr lang="en-US" sz="4000"/>
              <a:t>Death from respiratory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KCN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Corrosive effect on mouth,throat,stomach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Epigastric pain and vomiting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Cyanosis of face,neck,hands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White froth on lips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Dialated pupils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Imperceptible pulse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Slow,shallow respiration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/>
              <a:t>Incntinance of urine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/>
              <a:t>Coma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/>
              <a:t>Death</a:t>
            </a:r>
            <a:endParaRPr lang="en-US" b="1"/>
          </a:p>
          <a:p>
            <a:pPr eaLnBrk="1" hangingPunct="1">
              <a:lnSpc>
                <a:spcPct val="80000"/>
              </a:lnSpc>
              <a:defRPr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3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3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3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Chronic poisoning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People engaged in handlingHCN orKCN</a:t>
            </a:r>
          </a:p>
          <a:p>
            <a:pPr eaLnBrk="1" hangingPunct="1">
              <a:defRPr/>
            </a:pPr>
            <a:r>
              <a:rPr lang="en-US" b="1"/>
              <a:t>Headache</a:t>
            </a:r>
          </a:p>
          <a:p>
            <a:pPr eaLnBrk="1" hangingPunct="1">
              <a:defRPr/>
            </a:pPr>
            <a:r>
              <a:rPr lang="en-US" b="1"/>
              <a:t>Vertigo</a:t>
            </a:r>
          </a:p>
          <a:p>
            <a:pPr eaLnBrk="1" hangingPunct="1">
              <a:defRPr/>
            </a:pPr>
            <a:r>
              <a:rPr lang="en-US" b="1"/>
              <a:t>Loss of appitite</a:t>
            </a:r>
          </a:p>
          <a:p>
            <a:pPr eaLnBrk="1" hangingPunct="1">
              <a:defRPr/>
            </a:pPr>
            <a:r>
              <a:rPr lang="en-US" b="1"/>
              <a:t>Nausea</a:t>
            </a:r>
          </a:p>
          <a:p>
            <a:pPr eaLnBrk="1" hangingPunct="1">
              <a:defRPr/>
            </a:pPr>
            <a:r>
              <a:rPr lang="en-US" b="1"/>
              <a:t>Constipation</a:t>
            </a:r>
          </a:p>
          <a:p>
            <a:pPr eaLnBrk="1" hangingPunct="1">
              <a:defRPr/>
            </a:pPr>
            <a:r>
              <a:rPr lang="en-US" b="1"/>
              <a:t>Foetid dyspnoea</a:t>
            </a:r>
          </a:p>
          <a:p>
            <a:pPr eaLnBrk="1" hangingPunct="1">
              <a:defRPr/>
            </a:pPr>
            <a:r>
              <a:rPr lang="en-US" b="1"/>
              <a:t>Anaemia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93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21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FATAL DOSE –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                         50mg pureHCN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                         2.5 ml dilute HCN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                          KCN -0.2-0.5 gm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                          Sodium cyanide-.15gm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/>
          </a:p>
          <a:p>
            <a:pPr eaLnBrk="1" hangingPunct="1">
              <a:defRPr/>
            </a:pPr>
            <a:r>
              <a:rPr lang="en-US" sz="3600"/>
              <a:t>FATAL PERIOD-2-10 minutes</a:t>
            </a:r>
          </a:p>
        </p:txBody>
      </p:sp>
    </p:spTree>
  </p:cSld>
  <p:clrMapOvr>
    <a:masterClrMapping/>
  </p:clrMapOvr>
  <p:transition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/>
              <a:t>TREATMENT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/>
              <a:t>Should be immediate</a:t>
            </a:r>
          </a:p>
          <a:p>
            <a:pPr eaLnBrk="1" hangingPunct="1">
              <a:defRPr/>
            </a:pPr>
            <a:r>
              <a:rPr lang="en-US" sz="4400"/>
              <a:t>Stabilization</a:t>
            </a:r>
          </a:p>
          <a:p>
            <a:pPr eaLnBrk="1" hangingPunct="1">
              <a:defRPr/>
            </a:pPr>
            <a:r>
              <a:rPr lang="en-US" sz="4400"/>
              <a:t>Decontamination</a:t>
            </a:r>
          </a:p>
          <a:p>
            <a:pPr eaLnBrk="1" hangingPunct="1">
              <a:defRPr/>
            </a:pPr>
            <a:r>
              <a:rPr lang="en-US" sz="4400"/>
              <a:t>Stomach wash with5%sodium thiosulphate solution</a:t>
            </a:r>
          </a:p>
        </p:txBody>
      </p:sp>
    </p:spTree>
  </p:cSld>
  <p:clrMapOvr>
    <a:masterClrMapping/>
  </p:clrMapOvr>
  <p:transition>
    <p:check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Antidotal treatment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Break 2cc ampule of amyl nitrate in a kerchief and hold over the patient’s nose</a:t>
            </a:r>
          </a:p>
          <a:p>
            <a:pPr eaLnBrk="1" hangingPunct="1">
              <a:defRPr/>
            </a:pPr>
            <a:r>
              <a:rPr lang="en-US" sz="3600" b="1"/>
              <a:t>Sodium nitrate 3% soln-slow iv for5-10 minutes</a:t>
            </a:r>
          </a:p>
          <a:p>
            <a:pPr eaLnBrk="1" hangingPunct="1">
              <a:defRPr/>
            </a:pPr>
            <a:r>
              <a:rPr lang="en-US" sz="3600" b="1"/>
              <a:t>Sodium thiosulphate-25%soln               3-5ml/min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Mechanism of action of nitrites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Induce methaemoglobinaemia</a:t>
            </a:r>
          </a:p>
          <a:p>
            <a:pPr eaLnBrk="1" hangingPunct="1">
              <a:defRPr/>
            </a:pPr>
            <a:r>
              <a:rPr lang="en-US"/>
              <a:t>Causes detachment of cyanidesfrom cytochrome oxidase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 of action of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sodium thiosulphate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/>
              <a:t>Enables enzyme rhodanase to catabolise cyanide</a:t>
            </a:r>
          </a:p>
          <a:p>
            <a:pPr eaLnBrk="1" hangingPunct="1">
              <a:defRPr/>
            </a:pPr>
            <a:r>
              <a:rPr lang="en-US"/>
              <a:t>Forms nontoxic thiocyanate</a:t>
            </a:r>
          </a:p>
          <a:p>
            <a:pPr eaLnBrk="1" hangingPunct="1">
              <a:defRPr/>
            </a:pPr>
            <a:r>
              <a:rPr lang="en-US"/>
              <a:t>Excreted in urine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Other antidotes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4-DMAP</a:t>
            </a:r>
          </a:p>
          <a:p>
            <a:pPr eaLnBrk="1" hangingPunct="1">
              <a:defRPr/>
            </a:pPr>
            <a:r>
              <a:rPr lang="en-US" sz="4000"/>
              <a:t>Cobalt EDTA</a:t>
            </a:r>
          </a:p>
          <a:p>
            <a:pPr eaLnBrk="1" hangingPunct="1">
              <a:defRPr/>
            </a:pPr>
            <a:r>
              <a:rPr lang="en-US" sz="4000"/>
              <a:t>Hydroxocobalamin</a:t>
            </a:r>
          </a:p>
          <a:p>
            <a:pPr eaLnBrk="1" hangingPunct="1">
              <a:defRPr/>
            </a:pPr>
            <a:r>
              <a:rPr lang="en-US" sz="4000"/>
              <a:t>Alpha ketoglutaric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PM APPEARANCES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odour of bitter almonds</a:t>
            </a:r>
          </a:p>
          <a:p>
            <a:pPr eaLnBrk="1" hangingPunct="1">
              <a:defRPr/>
            </a:pPr>
            <a:r>
              <a:rPr lang="en-US" sz="3600" b="1"/>
              <a:t>brick red colour of skin and mucous membranes</a:t>
            </a:r>
          </a:p>
          <a:p>
            <a:pPr eaLnBrk="1" hangingPunct="1">
              <a:defRPr/>
            </a:pPr>
            <a:r>
              <a:rPr lang="en-US" sz="3600" b="1"/>
              <a:t>cyanosis of extremities</a:t>
            </a:r>
          </a:p>
          <a:p>
            <a:pPr eaLnBrk="1" hangingPunct="1">
              <a:defRPr/>
            </a:pPr>
            <a:r>
              <a:rPr lang="en-US" sz="3600" b="1"/>
              <a:t>froth at mouth and nostrils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u="sng">
                <a:solidFill>
                  <a:srgbClr val="FEEBE4"/>
                </a:solidFill>
              </a:rPr>
              <a:t>ABSORPTION and EXCRETION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all mucous membranes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Lungs 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Skin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80%- 90% is metabolized in liver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in Kidneys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lungs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Excreted by the kidneys</a:t>
            </a:r>
          </a:p>
          <a:p>
            <a:pPr eaLnBrk="1" hangingPunct="1">
              <a:defRPr/>
            </a:pPr>
            <a:endParaRPr lang="en-US" b="1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Internal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Haemorrhagic gastritis</a:t>
            </a:r>
          </a:p>
          <a:p>
            <a:pPr eaLnBrk="1" hangingPunct="1">
              <a:defRPr/>
            </a:pPr>
            <a:endParaRPr lang="en-US" sz="4000"/>
          </a:p>
          <a:p>
            <a:pPr eaLnBrk="1" hangingPunct="1">
              <a:defRPr/>
            </a:pPr>
            <a:r>
              <a:rPr lang="en-US" sz="4000"/>
              <a:t>Pulmonary and cerebral oedema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/>
          </a:p>
          <a:p>
            <a:pPr eaLnBrk="1" hangingPunct="1">
              <a:defRPr/>
            </a:pPr>
            <a:r>
              <a:rPr lang="en-US" sz="4000"/>
              <a:t>Disseminated petechiae in brain meninges’pleura pericardium,lungs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/>
              <a:t>CIRCUMSTANCES OF POISONING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/>
              <a:t>Usually for suicide</a:t>
            </a:r>
          </a:p>
          <a:p>
            <a:pPr eaLnBrk="1" hangingPunct="1">
              <a:defRPr/>
            </a:pPr>
            <a:r>
              <a:rPr lang="en-US" sz="4400"/>
              <a:t>Accidental inhalation of fumes</a:t>
            </a:r>
          </a:p>
          <a:p>
            <a:pPr eaLnBrk="1" hangingPunct="1">
              <a:defRPr/>
            </a:pPr>
            <a:r>
              <a:rPr lang="en-US" sz="4400"/>
              <a:t>Rarely homicide and cattle poisoning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u="sng" dirty="0">
                <a:solidFill>
                  <a:srgbClr val="993300"/>
                </a:solidFill>
                <a:effectLst/>
              </a:rPr>
            </a:br>
            <a:r>
              <a:rPr lang="en-US" u="sng" dirty="0">
                <a:solidFill>
                  <a:srgbClr val="993300"/>
                </a:solidFill>
                <a:effectLst/>
              </a:rPr>
              <a:t>PM APPEARANCES</a:t>
            </a:r>
            <a:br>
              <a:rPr lang="en-US" u="sng" dirty="0">
                <a:solidFill>
                  <a:srgbClr val="993300"/>
                </a:solidFill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Nothing specific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ML importance: Occasionally homicidal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                         Accidental due to overdose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                                       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/>
              <a:t>Cardiopulmonary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(EARLY)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Tachycardia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Hypertension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Tachypnoea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(LATE)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Bradycardia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Hypotension 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depression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 arrythymias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>
                <a:solidFill>
                  <a:srgbClr val="FF33CC"/>
                </a:solidFill>
              </a:rPr>
              <a:t>ACUTE POISONING</a:t>
            </a:r>
            <a:r>
              <a:rPr lang="en-US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GIT</a:t>
            </a:r>
            <a:r>
              <a:rPr lang="en-US" u="sng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Burning acid sensation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Nausea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Vomiting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Abdominal pain</a:t>
            </a:r>
          </a:p>
          <a:p>
            <a:pPr eaLnBrk="1" hangingPunct="1">
              <a:defRPr/>
            </a:pPr>
            <a:r>
              <a:rPr lang="en-US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Hypersalivation</a:t>
            </a:r>
            <a:endParaRPr lang="en-US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348</TotalTime>
  <Words>1713</Words>
  <Application>Microsoft Office PowerPoint</Application>
  <PresentationFormat>On-screen Show (4:3)</PresentationFormat>
  <Paragraphs>511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Arial Black</vt:lpstr>
      <vt:lpstr>Calibri</vt:lpstr>
      <vt:lpstr>Symbol</vt:lpstr>
      <vt:lpstr>Times New Roman</vt:lpstr>
      <vt:lpstr>Wingdings</vt:lpstr>
      <vt:lpstr>Maple</vt:lpstr>
      <vt:lpstr>CARDIAC POISONS </vt:lpstr>
      <vt:lpstr>CARDIAC POISONS </vt:lpstr>
      <vt:lpstr>NICOTIANA TABACUM</vt:lpstr>
      <vt:lpstr>PowerPoint Presentation</vt:lpstr>
      <vt:lpstr>NICOTINE</vt:lpstr>
      <vt:lpstr>ACTION</vt:lpstr>
      <vt:lpstr>ABSORPTION and EXCRETION</vt:lpstr>
      <vt:lpstr>Cardiopulmonary</vt:lpstr>
      <vt:lpstr>ACUTE POISONING </vt:lpstr>
      <vt:lpstr>CNS </vt:lpstr>
      <vt:lpstr> CHRONIC POISONING</vt:lpstr>
      <vt:lpstr>WITHDRAWAL SYMPTOMS</vt:lpstr>
      <vt:lpstr>PowerPoint Presentation</vt:lpstr>
      <vt:lpstr>TREATMENT</vt:lpstr>
      <vt:lpstr>PM APPEARANCES</vt:lpstr>
      <vt:lpstr>ML IMPORTANCE</vt:lpstr>
      <vt:lpstr>NERIUM ODORUM</vt:lpstr>
      <vt:lpstr>          </vt:lpstr>
      <vt:lpstr>PowerPoint Presentation</vt:lpstr>
      <vt:lpstr>PowerPoint Presentation</vt:lpstr>
      <vt:lpstr>     CLINICAL FEATURES </vt:lpstr>
      <vt:lpstr>PowerPoint Presentation</vt:lpstr>
      <vt:lpstr>PM APPEARANCES</vt:lpstr>
      <vt:lpstr>       CERBERA THEVATIA</vt:lpstr>
      <vt:lpstr>PowerPoint Presentation</vt:lpstr>
      <vt:lpstr>PowerPoint Presentation</vt:lpstr>
      <vt:lpstr>ACTIVE PRINCIPLES</vt:lpstr>
      <vt:lpstr>CLINICAL FEATURES </vt:lpstr>
      <vt:lpstr>INGESTION </vt:lpstr>
      <vt:lpstr>PowerPoint Presentation</vt:lpstr>
      <vt:lpstr>PowerPoint Presentation</vt:lpstr>
      <vt:lpstr>CEREBERA ODALLUM</vt:lpstr>
      <vt:lpstr>CEREBERA ODALLUM</vt:lpstr>
      <vt:lpstr>ACTIVE PRINCIPLES </vt:lpstr>
      <vt:lpstr>CLINICAL FEATURES </vt:lpstr>
      <vt:lpstr>PowerPoint Presentation</vt:lpstr>
      <vt:lpstr>PowerPoint Presentation</vt:lpstr>
      <vt:lpstr>CIRCUMSTANCES OF POISONING</vt:lpstr>
      <vt:lpstr>ACONITE</vt:lpstr>
      <vt:lpstr>ACONITUM NAPELLUS</vt:lpstr>
      <vt:lpstr>ACONITE</vt:lpstr>
      <vt:lpstr>Contains alkaloids </vt:lpstr>
      <vt:lpstr>PowerPoint Presentation</vt:lpstr>
      <vt:lpstr>CLINICAL FEATURES </vt:lpstr>
      <vt:lpstr>PowerPoint Presentation</vt:lpstr>
      <vt:lpstr>PowerPoint Presentation</vt:lpstr>
      <vt:lpstr>PM APPEARANCES</vt:lpstr>
      <vt:lpstr>DIGITALIS</vt:lpstr>
      <vt:lpstr>PowerPoint Presentation</vt:lpstr>
      <vt:lpstr>ACTION</vt:lpstr>
      <vt:lpstr>Signs and Symptoms </vt:lpstr>
      <vt:lpstr>Fatal dose and period</vt:lpstr>
      <vt:lpstr>Treatment </vt:lpstr>
      <vt:lpstr>HYDROCYANIC ACID( Hydrogen cyanide, Prussic Acid)</vt:lpstr>
      <vt:lpstr>In nature-present in </vt:lpstr>
      <vt:lpstr> Symptoms</vt:lpstr>
      <vt:lpstr>PowerPoint Presentation</vt:lpstr>
      <vt:lpstr>PowerPoint Presentation</vt:lpstr>
      <vt:lpstr>When small poisonous dose is taken</vt:lpstr>
      <vt:lpstr>PowerPoint Presentation</vt:lpstr>
      <vt:lpstr>Inhalation of vapours</vt:lpstr>
      <vt:lpstr>KCN</vt:lpstr>
      <vt:lpstr>Chronic poisoning</vt:lpstr>
      <vt:lpstr>PowerPoint Presentation</vt:lpstr>
      <vt:lpstr>TREATMENT</vt:lpstr>
      <vt:lpstr>Antidotal treatment</vt:lpstr>
      <vt:lpstr>Mechanism of action of nitrites</vt:lpstr>
      <vt:lpstr>Other antidotes</vt:lpstr>
      <vt:lpstr>PM APPEARANCES</vt:lpstr>
      <vt:lpstr> Internal</vt:lpstr>
      <vt:lpstr>CIRCUMSTANCES OF POISONING</vt:lpstr>
      <vt:lpstr> PM APPEARANCES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POISONS</dc:title>
  <dc:creator>welcome</dc:creator>
  <cp:lastModifiedBy>salini C</cp:lastModifiedBy>
  <cp:revision>94</cp:revision>
  <dcterms:created xsi:type="dcterms:W3CDTF">2005-12-15T23:42:44Z</dcterms:created>
  <dcterms:modified xsi:type="dcterms:W3CDTF">2021-01-27T07:29:58Z</dcterms:modified>
</cp:coreProperties>
</file>